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s/slide22.xml" ContentType="application/vnd.openxmlformats-officedocument.presentationml.slide+xml"/>
  <Override PartName="/ppt/slides/slide28.xml" ContentType="application/vnd.openxmlformats-officedocument.presentationml.slide+xml"/>
  <Override PartName="/ppt/theme/theme2.xml" ContentType="application/vnd.openxmlformats-officedocument.theme+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s/slide30.xml" ContentType="application/vnd.openxmlformats-officedocument.presentationml.slide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theme/theme3.xml" ContentType="application/vnd.openxmlformats-officedocument.theme+xml"/>
  <Override PartName="/ppt/slideLayouts/slideLayout3.xml" ContentType="application/vnd.openxmlformats-officedocument.presentationml.slideLayout+xml"/>
  <Override PartName="/ppt/slides/slide21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23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26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Override PartName="/ppt/slides/slide25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34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3.xml" ContentType="application/vnd.openxmlformats-officedocument.presentationml.slide+xml"/>
  <Override PartName="/ppt/presProps.xml" ContentType="application/vnd.openxmlformats-officedocument.presentationml.presProps+xml"/>
  <Default Extension="jpeg" ContentType="image/jpeg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27.xml" ContentType="application/vnd.openxmlformats-officedocument.presentationml.slide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8.xml" ContentType="application/vnd.openxmlformats-officedocument.presentationml.slide+xml"/>
  <Override PartName="/ppt/slides/slide31.xml" ContentType="application/vnd.openxmlformats-officedocument.presentationml.slide+xml"/>
  <Override PartName="/ppt/slides/slide15.xml" ContentType="application/vnd.openxmlformats-officedocument.presentationml.slide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slides/slide24.xml" ContentType="application/vnd.openxmlformats-officedocument.presentationml.slide+xml"/>
  <Override PartName="/ppt/slides/slide32.xml" ContentType="application/vnd.openxmlformats-officedocument.presentationml.slide+xml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slides/slide19.xml" ContentType="application/vnd.openxmlformats-officedocument.presentationml.slide+xml"/>
  <Override PartName="/ppt/slides/slide12.xml" ContentType="application/vnd.openxmlformats-officedocument.presentationml.slide+xml"/>
  <Override PartName="/ppt/slides/slide29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36"/>
  </p:notesMasterIdLst>
  <p:handoutMasterIdLst>
    <p:handoutMasterId r:id="rId37"/>
  </p:handoutMasterIdLst>
  <p:sldIdLst>
    <p:sldId id="256" r:id="rId2"/>
    <p:sldId id="341" r:id="rId3"/>
    <p:sldId id="317" r:id="rId4"/>
    <p:sldId id="343" r:id="rId5"/>
    <p:sldId id="318" r:id="rId6"/>
    <p:sldId id="353" r:id="rId7"/>
    <p:sldId id="347" r:id="rId8"/>
    <p:sldId id="344" r:id="rId9"/>
    <p:sldId id="346" r:id="rId10"/>
    <p:sldId id="349" r:id="rId11"/>
    <p:sldId id="350" r:id="rId12"/>
    <p:sldId id="325" r:id="rId13"/>
    <p:sldId id="351" r:id="rId14"/>
    <p:sldId id="352" r:id="rId15"/>
    <p:sldId id="354" r:id="rId16"/>
    <p:sldId id="355" r:id="rId17"/>
    <p:sldId id="356" r:id="rId18"/>
    <p:sldId id="357" r:id="rId19"/>
    <p:sldId id="358" r:id="rId20"/>
    <p:sldId id="359" r:id="rId21"/>
    <p:sldId id="360" r:id="rId22"/>
    <p:sldId id="363" r:id="rId23"/>
    <p:sldId id="362" r:id="rId24"/>
    <p:sldId id="361" r:id="rId25"/>
    <p:sldId id="364" r:id="rId26"/>
    <p:sldId id="372" r:id="rId27"/>
    <p:sldId id="371" r:id="rId28"/>
    <p:sldId id="365" r:id="rId29"/>
    <p:sldId id="366" r:id="rId30"/>
    <p:sldId id="368" r:id="rId31"/>
    <p:sldId id="374" r:id="rId32"/>
    <p:sldId id="373" r:id="rId33"/>
    <p:sldId id="367" r:id="rId34"/>
    <p:sldId id="340" r:id="rId3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prnWhat="handouts2" clrMode="bw" frameSlides="1"/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5620"/>
    <p:restoredTop sz="92415" autoAdjust="0"/>
  </p:normalViewPr>
  <p:slideViewPr>
    <p:cSldViewPr snapToObjects="1">
      <p:cViewPr>
        <p:scale>
          <a:sx n="100" d="100"/>
          <a:sy n="100" d="100"/>
        </p:scale>
        <p:origin x="-2696" y="-1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5" Type="http://schemas.openxmlformats.org/officeDocument/2006/relationships/slide" Target="slides/slide34.xml"/><Relationship Id="rId31" Type="http://schemas.openxmlformats.org/officeDocument/2006/relationships/slide" Target="slides/slide30.xml"/><Relationship Id="rId34" Type="http://schemas.openxmlformats.org/officeDocument/2006/relationships/slide" Target="slides/slide33.xml"/><Relationship Id="rId39" Type="http://schemas.openxmlformats.org/officeDocument/2006/relationships/presProps" Target="presProps.xml"/><Relationship Id="rId40" Type="http://schemas.openxmlformats.org/officeDocument/2006/relationships/viewProps" Target="viewProps.xml"/><Relationship Id="rId7" Type="http://schemas.openxmlformats.org/officeDocument/2006/relationships/slide" Target="slides/slide6.xml"/><Relationship Id="rId36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7" Type="http://schemas.openxmlformats.org/officeDocument/2006/relationships/slide" Target="slides/slide26.xml"/><Relationship Id="rId14" Type="http://schemas.openxmlformats.org/officeDocument/2006/relationships/slide" Target="slides/slide13.xml"/><Relationship Id="rId23" Type="http://schemas.openxmlformats.org/officeDocument/2006/relationships/slide" Target="slides/slide22.xml"/><Relationship Id="rId4" Type="http://schemas.openxmlformats.org/officeDocument/2006/relationships/slide" Target="slides/slide3.xml"/><Relationship Id="rId28" Type="http://schemas.openxmlformats.org/officeDocument/2006/relationships/slide" Target="slides/slide27.xml"/><Relationship Id="rId26" Type="http://schemas.openxmlformats.org/officeDocument/2006/relationships/slide" Target="slides/slide25.xml"/><Relationship Id="rId30" Type="http://schemas.openxmlformats.org/officeDocument/2006/relationships/slide" Target="slides/slide29.xml"/><Relationship Id="rId11" Type="http://schemas.openxmlformats.org/officeDocument/2006/relationships/slide" Target="slides/slide10.xml"/><Relationship Id="rId42" Type="http://schemas.openxmlformats.org/officeDocument/2006/relationships/tableStyles" Target="tableStyles.xml"/><Relationship Id="rId29" Type="http://schemas.openxmlformats.org/officeDocument/2006/relationships/slide" Target="slides/slide28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33" Type="http://schemas.openxmlformats.org/officeDocument/2006/relationships/slide" Target="slides/slide32.xml"/><Relationship Id="rId4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9" Type="http://schemas.openxmlformats.org/officeDocument/2006/relationships/slide" Target="slides/slide18.xml"/><Relationship Id="rId38" Type="http://schemas.openxmlformats.org/officeDocument/2006/relationships/printerSettings" Target="printerSettings/printerSettings1.bin"/><Relationship Id="rId20" Type="http://schemas.openxmlformats.org/officeDocument/2006/relationships/slide" Target="slides/slide19.xml"/><Relationship Id="rId22" Type="http://schemas.openxmlformats.org/officeDocument/2006/relationships/slide" Target="slides/slide21.xml"/><Relationship Id="rId21" Type="http://schemas.openxmlformats.org/officeDocument/2006/relationships/slide" Target="slides/slide20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C5E4DF-F62B-7145-B830-6249BADF95F1}" type="datetimeFigureOut">
              <a:rPr lang="en-US" smtClean="0"/>
              <a:pPr/>
              <a:t>3/25/09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03097B-1EDD-1245-BD6E-F5F256F271F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C4766C-6F4A-1B44-B617-AFF70727E767}" type="datetimeFigureOut">
              <a:rPr lang="en-US" smtClean="0"/>
              <a:pPr/>
              <a:t>3/25/09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03AF3D-E399-294D-8F69-3F888B49472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3/25/09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3/25/09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3/25/09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3/25/09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3/25/09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3/25/09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3/25/09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3/25/09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3/25/09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3/25/09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3/25/09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781BDA-3A75-004C-AD0C-C9F6D96EBFF5}" type="datetimeFigureOut">
              <a:rPr lang="en-US" smtClean="0"/>
              <a:pPr/>
              <a:t>3/25/09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://coderaptors.com/?QuickSort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Sorting Part 4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CS221 – 3/25/09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Bucket Sort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Create an array of M buckets where M is the maximum element value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For each item in the array to be sorted</a:t>
            </a:r>
          </a:p>
          <a:p>
            <a:pPr>
              <a:buNone/>
            </a:pPr>
            <a:r>
              <a:rPr lang="en-US" dirty="0" smtClean="0"/>
              <a:t>	Increment the bucket count for the item value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Return concatenation of all the bucket values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Pseudo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en-US" dirty="0" smtClean="0"/>
              <a:t>//init the variables</a:t>
            </a:r>
          </a:p>
          <a:p>
            <a:pPr>
              <a:buNone/>
            </a:pPr>
            <a:r>
              <a:rPr lang="en-US" dirty="0" smtClean="0"/>
              <a:t>buckets = new array of size </a:t>
            </a:r>
            <a:r>
              <a:rPr lang="en-US" dirty="0" err="1" smtClean="0"/>
              <a:t>m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resultArray</a:t>
            </a:r>
            <a:r>
              <a:rPr lang="en-US" dirty="0" smtClean="0"/>
              <a:t> = new array of size </a:t>
            </a:r>
            <a:r>
              <a:rPr lang="en-US" dirty="0" err="1" smtClean="0"/>
              <a:t>array.length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resultIndex</a:t>
            </a:r>
            <a:r>
              <a:rPr lang="en-US" dirty="0" smtClean="0"/>
              <a:t> = 0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//set buckets to 0</a:t>
            </a:r>
          </a:p>
          <a:p>
            <a:pPr>
              <a:buNone/>
            </a:pPr>
            <a:r>
              <a:rPr lang="en-US" dirty="0" smtClean="0"/>
              <a:t>For index = 0 to buckets.length-1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buckets[index</a:t>
            </a:r>
            <a:r>
              <a:rPr lang="en-US" dirty="0" smtClean="0"/>
              <a:t>] = 0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//increment each bucket based on how many items it contains</a:t>
            </a:r>
          </a:p>
          <a:p>
            <a:pPr>
              <a:buNone/>
            </a:pPr>
            <a:r>
              <a:rPr lang="en-US" dirty="0" smtClean="0"/>
              <a:t>For index = 0 to array. length– 1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buckets[array[index</a:t>
            </a:r>
            <a:r>
              <a:rPr lang="en-US" dirty="0" smtClean="0"/>
              <a:t>]]++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//create the sorted array </a:t>
            </a:r>
          </a:p>
          <a:p>
            <a:pPr>
              <a:buNone/>
            </a:pPr>
            <a:r>
              <a:rPr lang="en-US" dirty="0" smtClean="0"/>
              <a:t>For index = 0 to buckets. length-1</a:t>
            </a:r>
          </a:p>
          <a:p>
            <a:pPr>
              <a:buNone/>
            </a:pPr>
            <a:r>
              <a:rPr lang="en-US" dirty="0" smtClean="0"/>
              <a:t>	For </a:t>
            </a:r>
            <a:r>
              <a:rPr lang="en-US" dirty="0" err="1" smtClean="0"/>
              <a:t>elementCount</a:t>
            </a:r>
            <a:r>
              <a:rPr lang="en-US" dirty="0" smtClean="0"/>
              <a:t> = 0 to buckets[index]-1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resultArray[resultIndex</a:t>
            </a:r>
            <a:r>
              <a:rPr lang="en-US" dirty="0" smtClean="0"/>
              <a:t>++] = index</a:t>
            </a:r>
          </a:p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Bucket Sort Complexity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the time complexity?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What is the space complexity?</a:t>
            </a:r>
          </a:p>
          <a:p>
            <a:pPr lvl="1"/>
            <a:r>
              <a:rPr lang="en-US" dirty="0" smtClean="0"/>
              <a:t>Is the data exchanged in-place?</a:t>
            </a:r>
          </a:p>
          <a:p>
            <a:pPr lvl="1"/>
            <a:r>
              <a:rPr lang="en-US" dirty="0" smtClean="0"/>
              <a:t>Does the algorithm require auxiliary storage?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Sort Matrix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077200" cy="490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5440"/>
                <a:gridCol w="1615440"/>
                <a:gridCol w="1615440"/>
                <a:gridCol w="1615440"/>
                <a:gridCol w="1615440"/>
              </a:tblGrid>
              <a:tr h="609600">
                <a:tc>
                  <a:txBody>
                    <a:bodyPr/>
                    <a:lstStyle/>
                    <a:p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Worst Time Complexity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Average Time Complexity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Best Time Complexity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Worst</a:t>
                      </a:r>
                      <a:r>
                        <a:rPr lang="en-US" baseline="0" dirty="0" smtClean="0"/>
                        <a:t> Space (Auxiliary)</a:t>
                      </a:r>
                      <a:endParaRPr lang="en-US" dirty="0"/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Selection</a:t>
                      </a:r>
                      <a:r>
                        <a:rPr lang="en-US" b="1" baseline="0" dirty="0" smtClean="0"/>
                        <a:t> Sort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O(n^2)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O(n^2)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O(n^2)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O(1)</a:t>
                      </a:r>
                      <a:endParaRPr lang="en-US" dirty="0"/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Bubble Sort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O(n^2)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O(n^2)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O(n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O(1)</a:t>
                      </a:r>
                      <a:endParaRPr lang="en-US" dirty="0"/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Insertion Sort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O(n^2)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O(n^2)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O(n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O(1)</a:t>
                      </a:r>
                      <a:endParaRPr lang="en-US" dirty="0"/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Shell Sort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O(n^2)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O(n^5/4)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O(n^7/6)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O(1)</a:t>
                      </a:r>
                      <a:endParaRPr lang="en-US" dirty="0"/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Merge</a:t>
                      </a:r>
                      <a:r>
                        <a:rPr lang="en-US" b="1" baseline="0" dirty="0" smtClean="0"/>
                        <a:t> Sort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O(n</a:t>
                      </a:r>
                      <a:r>
                        <a:rPr lang="en-US" dirty="0" smtClean="0"/>
                        <a:t> log </a:t>
                      </a:r>
                      <a:r>
                        <a:rPr lang="en-US" dirty="0" err="1" smtClean="0"/>
                        <a:t>n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O(n</a:t>
                      </a:r>
                      <a:r>
                        <a:rPr lang="en-US" dirty="0" smtClean="0"/>
                        <a:t> log </a:t>
                      </a:r>
                      <a:r>
                        <a:rPr lang="en-US" dirty="0" err="1" smtClean="0"/>
                        <a:t>n</a:t>
                      </a:r>
                      <a:r>
                        <a:rPr lang="en-US" dirty="0" smtClean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O(n</a:t>
                      </a:r>
                      <a:r>
                        <a:rPr lang="en-US" dirty="0" smtClean="0"/>
                        <a:t> log </a:t>
                      </a:r>
                      <a:r>
                        <a:rPr lang="en-US" dirty="0" err="1" smtClean="0"/>
                        <a:t>n</a:t>
                      </a:r>
                      <a:r>
                        <a:rPr lang="en-US" dirty="0" smtClean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O(n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Bucket Sort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O(n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O(n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O(n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O(m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Quicksort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Radix Sort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Improves on bucket sort by reducing the number of buckets</a:t>
            </a:r>
          </a:p>
          <a:p>
            <a:r>
              <a:rPr lang="en-US" dirty="0" smtClean="0"/>
              <a:t>Maintains time complexity of </a:t>
            </a:r>
            <a:r>
              <a:rPr lang="en-US" dirty="0" err="1" smtClean="0"/>
              <a:t>O(n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r>
              <a:rPr lang="en-US" dirty="0" smtClean="0"/>
              <a:t>Radix sort executes a bucket sort for each significant digit in the data-set</a:t>
            </a:r>
          </a:p>
          <a:p>
            <a:pPr lvl="1"/>
            <a:r>
              <a:rPr lang="en-US" dirty="0" smtClean="0"/>
              <a:t>100’s would require 3 bucket sorts</a:t>
            </a:r>
          </a:p>
          <a:p>
            <a:pPr lvl="1"/>
            <a:r>
              <a:rPr lang="en-US" dirty="0" smtClean="0"/>
              <a:t>100000’s would require 6 bucket sorts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Radix Sort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Sort: 36 9 0 25 1 49 64 16 81 4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First Buckets: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Second Buckets:</a:t>
            </a:r>
            <a:endParaRPr lang="en-US" dirty="0"/>
          </a:p>
        </p:txBody>
      </p:sp>
      <p:pic>
        <p:nvPicPr>
          <p:cNvPr id="4" name="Picture 3" descr="Picture 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381375"/>
            <a:ext cx="9144000" cy="1009650"/>
          </a:xfrm>
          <a:prstGeom prst="rect">
            <a:avLst/>
          </a:prstGeom>
        </p:spPr>
      </p:pic>
      <p:pic>
        <p:nvPicPr>
          <p:cNvPr id="5" name="Picture 4" descr="Picture 2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4100" y="5080000"/>
            <a:ext cx="7632700" cy="160020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Radix Sort Animation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http://</a:t>
            </a:r>
            <a:r>
              <a:rPr lang="en-US" dirty="0" err="1" smtClean="0"/>
              <a:t>www.cs.auckland.ac.nz/software/AlgAnim/radixsort.html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are they so fast?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What’s unique about bucket and radix sort?</a:t>
            </a:r>
          </a:p>
          <a:p>
            <a:endParaRPr lang="en-US" dirty="0" smtClean="0"/>
          </a:p>
          <a:p>
            <a:r>
              <a:rPr lang="en-US" dirty="0" smtClean="0"/>
              <a:t>Why are they faster than merge sort, </a:t>
            </a:r>
            <a:r>
              <a:rPr lang="en-US" dirty="0" err="1" smtClean="0"/>
              <a:t>quicksort</a:t>
            </a:r>
            <a:r>
              <a:rPr lang="en-US" dirty="0" smtClean="0"/>
              <a:t>, etc?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are they so fast?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They make no comparisons!</a:t>
            </a:r>
          </a:p>
          <a:p>
            <a:endParaRPr lang="en-US" dirty="0" smtClean="0"/>
          </a:p>
          <a:p>
            <a:r>
              <a:rPr lang="en-US" dirty="0" smtClean="0"/>
              <a:t>The only work we do is partitioning and concatenating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the downside?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Sort Matrix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077200" cy="490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5440"/>
                <a:gridCol w="1615440"/>
                <a:gridCol w="1615440"/>
                <a:gridCol w="1615440"/>
                <a:gridCol w="1615440"/>
              </a:tblGrid>
              <a:tr h="609600">
                <a:tc>
                  <a:txBody>
                    <a:bodyPr/>
                    <a:lstStyle/>
                    <a:p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Worst Time Complexity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Average Time Complexity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Best Time Complexity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Worst</a:t>
                      </a:r>
                      <a:r>
                        <a:rPr lang="en-US" baseline="0" dirty="0" smtClean="0"/>
                        <a:t> Space (Auxiliary)</a:t>
                      </a:r>
                      <a:endParaRPr lang="en-US" dirty="0"/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Selection</a:t>
                      </a:r>
                      <a:r>
                        <a:rPr lang="en-US" b="1" baseline="0" dirty="0" smtClean="0"/>
                        <a:t> Sort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O(n^2)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O(n^2)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O(n^2)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O(1)</a:t>
                      </a:r>
                      <a:endParaRPr lang="en-US" dirty="0"/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Bubble Sort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O(n^2)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O(n^2)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O(n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O(1)</a:t>
                      </a:r>
                      <a:endParaRPr lang="en-US" dirty="0"/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Insertion Sort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O(n^2)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O(n^2)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O(n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O(1)</a:t>
                      </a:r>
                      <a:endParaRPr lang="en-US" dirty="0"/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Shell Sort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O(n^2)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O(n^5/4)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O(n^7/6)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O(1)</a:t>
                      </a:r>
                      <a:endParaRPr lang="en-US" dirty="0"/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Merge</a:t>
                      </a:r>
                      <a:r>
                        <a:rPr lang="en-US" b="1" baseline="0" dirty="0" smtClean="0"/>
                        <a:t> Sort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O(n</a:t>
                      </a:r>
                      <a:r>
                        <a:rPr lang="en-US" dirty="0" smtClean="0"/>
                        <a:t> log </a:t>
                      </a:r>
                      <a:r>
                        <a:rPr lang="en-US" dirty="0" err="1" smtClean="0"/>
                        <a:t>n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O(n</a:t>
                      </a:r>
                      <a:r>
                        <a:rPr lang="en-US" dirty="0" smtClean="0"/>
                        <a:t> log </a:t>
                      </a:r>
                      <a:r>
                        <a:rPr lang="en-US" dirty="0" err="1" smtClean="0"/>
                        <a:t>n</a:t>
                      </a:r>
                      <a:r>
                        <a:rPr lang="en-US" dirty="0" smtClean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O(n</a:t>
                      </a:r>
                      <a:r>
                        <a:rPr lang="en-US" dirty="0" smtClean="0"/>
                        <a:t> log </a:t>
                      </a:r>
                      <a:r>
                        <a:rPr lang="en-US" dirty="0" err="1" smtClean="0"/>
                        <a:t>n</a:t>
                      </a:r>
                      <a:r>
                        <a:rPr lang="en-US" dirty="0" smtClean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O(n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Bucket Sort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Quicksort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the downside?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Works best for integers</a:t>
            </a:r>
          </a:p>
          <a:p>
            <a:endParaRPr lang="en-US" dirty="0" smtClean="0"/>
          </a:p>
          <a:p>
            <a:r>
              <a:rPr lang="en-US" dirty="0" smtClean="0"/>
              <a:t>Hard to generalize to other data types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Quicksort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Divide and conquer approach to sorting</a:t>
            </a:r>
          </a:p>
          <a:p>
            <a:endParaRPr lang="en-US" dirty="0" smtClean="0"/>
          </a:p>
          <a:p>
            <a:r>
              <a:rPr lang="en-US" dirty="0" smtClean="0"/>
              <a:t>Pick a pivot in the list</a:t>
            </a:r>
          </a:p>
          <a:p>
            <a:r>
              <a:rPr lang="en-US" dirty="0" smtClean="0"/>
              <a:t>Ensure all elements to the left of the pivot are less than the pivot</a:t>
            </a:r>
          </a:p>
          <a:p>
            <a:r>
              <a:rPr lang="en-US" dirty="0" smtClean="0"/>
              <a:t>Ensure all the elements to the right of the pivot are greater than the pivot</a:t>
            </a:r>
          </a:p>
          <a:p>
            <a:r>
              <a:rPr lang="en-US" dirty="0" smtClean="0"/>
              <a:t>Recursively repeat this process on each sub-array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Quicksort</a:t>
            </a:r>
            <a:endParaRPr lang="en-US" dirty="0"/>
          </a:p>
        </p:txBody>
      </p:sp>
      <p:pic>
        <p:nvPicPr>
          <p:cNvPr id="4" name="Content Placeholder 3" descr="Picture 3.png"/>
          <p:cNvPicPr>
            <a:picLocks noGrp="1" noChangeAspect="1"/>
          </p:cNvPicPr>
          <p:nvPr>
            <p:ph idx="1"/>
          </p:nvPr>
        </p:nvPicPr>
        <p:blipFill>
          <a:blip r:embed="rId2"/>
          <a:srcRect l="-67976" r="-67976"/>
          <a:stretch>
            <a:fillRect/>
          </a:stretch>
        </p:blipFill>
        <p:spPr/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Quicksort</a:t>
            </a:r>
            <a:r>
              <a:rPr lang="en-US" dirty="0" smtClean="0"/>
              <a:t> Animation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http://coderaptors.com/?QuickSort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Quicksort</a:t>
            </a:r>
            <a:r>
              <a:rPr lang="en-US" dirty="0" smtClean="0"/>
              <a:t> Recursion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Basecase</a:t>
            </a:r>
            <a:endParaRPr lang="en-US" dirty="0" smtClean="0"/>
          </a:p>
          <a:p>
            <a:pPr lvl="1"/>
            <a:r>
              <a:rPr lang="en-US" dirty="0" smtClean="0"/>
              <a:t>Array is 0 or 1 elements</a:t>
            </a:r>
          </a:p>
          <a:p>
            <a:r>
              <a:rPr lang="en-US" dirty="0" smtClean="0"/>
              <a:t>Recursive logic</a:t>
            </a:r>
          </a:p>
          <a:p>
            <a:pPr lvl="1"/>
            <a:r>
              <a:rPr lang="en-US" dirty="0" smtClean="0"/>
              <a:t>Use </a:t>
            </a:r>
            <a:r>
              <a:rPr lang="en-US" dirty="0" err="1" smtClean="0"/>
              <a:t>quicksort</a:t>
            </a:r>
            <a:r>
              <a:rPr lang="en-US" dirty="0" smtClean="0"/>
              <a:t> on the left side of the pivot</a:t>
            </a:r>
          </a:p>
          <a:p>
            <a:pPr lvl="1"/>
            <a:r>
              <a:rPr lang="en-US" dirty="0" smtClean="0"/>
              <a:t>Use </a:t>
            </a:r>
            <a:r>
              <a:rPr lang="en-US" dirty="0" err="1" smtClean="0"/>
              <a:t>quicksort</a:t>
            </a:r>
            <a:r>
              <a:rPr lang="en-US" dirty="0" smtClean="0"/>
              <a:t> on the right side of the pivot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Quicksort</a:t>
            </a:r>
            <a:r>
              <a:rPr lang="en-US" dirty="0" smtClean="0"/>
              <a:t>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If the array is &lt;= 1, return the array</a:t>
            </a:r>
          </a:p>
          <a:p>
            <a:pPr>
              <a:buNone/>
            </a:pPr>
            <a:r>
              <a:rPr lang="en-US" dirty="0" smtClean="0"/>
              <a:t>Pick a pivot in the array</a:t>
            </a:r>
          </a:p>
          <a:p>
            <a:pPr>
              <a:buNone/>
            </a:pPr>
            <a:r>
              <a:rPr lang="en-US" dirty="0" smtClean="0"/>
              <a:t>Partition the array into two arrays, one less than and one greater than the pivot</a:t>
            </a:r>
          </a:p>
          <a:p>
            <a:pPr>
              <a:buNone/>
            </a:pPr>
            <a:r>
              <a:rPr lang="en-US" dirty="0" err="1" smtClean="0"/>
              <a:t>Quicksort</a:t>
            </a:r>
            <a:r>
              <a:rPr lang="en-US" dirty="0" smtClean="0"/>
              <a:t> the less array</a:t>
            </a:r>
          </a:p>
          <a:p>
            <a:pPr>
              <a:buNone/>
            </a:pPr>
            <a:r>
              <a:rPr lang="en-US" dirty="0" err="1" smtClean="0"/>
              <a:t>Quicksort</a:t>
            </a:r>
            <a:r>
              <a:rPr lang="en-US" dirty="0" smtClean="0"/>
              <a:t> the greater array</a:t>
            </a:r>
          </a:p>
          <a:p>
            <a:pPr>
              <a:buNone/>
            </a:pPr>
            <a:r>
              <a:rPr lang="en-US" dirty="0" smtClean="0"/>
              <a:t>Concatenate less array, pivot and greater array</a:t>
            </a:r>
          </a:p>
          <a:p>
            <a:pPr>
              <a:buNone/>
            </a:pPr>
            <a:r>
              <a:rPr lang="en-US" dirty="0" smtClean="0"/>
              <a:t>	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would you pick the pivot?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Goal is to pick a pivot that will result in two arrays of roughly equal size</a:t>
            </a: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Picking the Pivot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Select an item at random</a:t>
            </a:r>
          </a:p>
          <a:p>
            <a:r>
              <a:rPr lang="en-US" dirty="0" smtClean="0"/>
              <a:t>Look at all of the items and pick the median</a:t>
            </a:r>
          </a:p>
          <a:p>
            <a:r>
              <a:rPr lang="en-US" dirty="0" smtClean="0"/>
              <a:t>Select first, last or middle item</a:t>
            </a:r>
          </a:p>
          <a:p>
            <a:r>
              <a:rPr lang="en-US" dirty="0" smtClean="0"/>
              <a:t>Select first, last and middle item and pick the median</a:t>
            </a: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Simple Quick Sort Pseudo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If (</a:t>
            </a:r>
            <a:r>
              <a:rPr lang="en-US" dirty="0" err="1" smtClean="0"/>
              <a:t>array.length</a:t>
            </a:r>
            <a:r>
              <a:rPr lang="en-US" dirty="0" smtClean="0"/>
              <a:t> &lt;= 1)</a:t>
            </a:r>
          </a:p>
          <a:p>
            <a:pPr>
              <a:buNone/>
            </a:pPr>
            <a:r>
              <a:rPr lang="en-US" dirty="0" smtClean="0"/>
              <a:t>	return array</a:t>
            </a:r>
          </a:p>
          <a:p>
            <a:pPr>
              <a:buNone/>
            </a:pPr>
            <a:r>
              <a:rPr lang="en-US" dirty="0" smtClean="0"/>
              <a:t>pivot = array[0]</a:t>
            </a:r>
          </a:p>
          <a:p>
            <a:pPr>
              <a:buNone/>
            </a:pPr>
            <a:r>
              <a:rPr lang="en-US" dirty="0" smtClean="0"/>
              <a:t>For index = 1 to </a:t>
            </a:r>
            <a:r>
              <a:rPr lang="en-US" dirty="0" err="1" smtClean="0"/>
              <a:t>array.length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if </a:t>
            </a:r>
            <a:r>
              <a:rPr lang="en-US" dirty="0" err="1" smtClean="0"/>
              <a:t>array[index</a:t>
            </a:r>
            <a:r>
              <a:rPr lang="en-US" dirty="0" smtClean="0"/>
              <a:t>] &lt;= pivot 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less[lessIndex</a:t>
            </a:r>
            <a:r>
              <a:rPr lang="en-US" dirty="0" smtClean="0"/>
              <a:t>++] = </a:t>
            </a:r>
            <a:r>
              <a:rPr lang="en-US" dirty="0" err="1" smtClean="0"/>
              <a:t>array[index</a:t>
            </a:r>
            <a:r>
              <a:rPr lang="en-US" dirty="0" smtClean="0"/>
              <a:t>]</a:t>
            </a:r>
          </a:p>
          <a:p>
            <a:pPr>
              <a:buNone/>
            </a:pPr>
            <a:r>
              <a:rPr lang="en-US" dirty="0" smtClean="0"/>
              <a:t>	else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greater[greaterIndex</a:t>
            </a:r>
            <a:r>
              <a:rPr lang="en-US" dirty="0" smtClean="0"/>
              <a:t>++] = </a:t>
            </a:r>
            <a:r>
              <a:rPr lang="en-US" dirty="0" err="1" smtClean="0"/>
              <a:t>array[index</a:t>
            </a:r>
            <a:r>
              <a:rPr lang="en-US" dirty="0" smtClean="0"/>
              <a:t>]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return </a:t>
            </a:r>
            <a:r>
              <a:rPr lang="en-US" dirty="0" err="1" smtClean="0"/>
              <a:t>concatenate(quicksort(less</a:t>
            </a:r>
            <a:r>
              <a:rPr lang="en-US" dirty="0" smtClean="0"/>
              <a:t>), pivot, </a:t>
            </a:r>
            <a:r>
              <a:rPr lang="en-US" dirty="0" err="1" smtClean="0"/>
              <a:t>quicksort(greater</a:t>
            </a:r>
            <a:r>
              <a:rPr lang="en-US" dirty="0" smtClean="0"/>
              <a:t>) </a:t>
            </a:r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Quicksort</a:t>
            </a:r>
            <a:r>
              <a:rPr lang="en-US" dirty="0" smtClean="0"/>
              <a:t> Complexity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is the time complexity?</a:t>
            </a:r>
          </a:p>
          <a:p>
            <a:pPr lvl="1"/>
            <a:r>
              <a:rPr lang="en-US" dirty="0" smtClean="0"/>
              <a:t>How many comparisons?</a:t>
            </a:r>
          </a:p>
          <a:p>
            <a:pPr lvl="1"/>
            <a:r>
              <a:rPr lang="en-US" dirty="0" smtClean="0"/>
              <a:t>How many exchanges?</a:t>
            </a:r>
          </a:p>
          <a:p>
            <a:pPr lvl="1"/>
            <a:r>
              <a:rPr lang="en-US" dirty="0" smtClean="0"/>
              <a:t>What’s the worst case?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What is the space complexity?</a:t>
            </a:r>
          </a:p>
          <a:p>
            <a:pPr lvl="1"/>
            <a:r>
              <a:rPr lang="en-US" dirty="0" smtClean="0"/>
              <a:t>Is the data exchanged in-place?</a:t>
            </a:r>
          </a:p>
          <a:p>
            <a:pPr lvl="1"/>
            <a:r>
              <a:rPr lang="en-US" dirty="0" smtClean="0"/>
              <a:t>Does the algorithm require auxiliary storage?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Bucket Sort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Bucket sort works by partitioning the elements into buckets and the return the result</a:t>
            </a:r>
          </a:p>
          <a:p>
            <a:r>
              <a:rPr lang="en-US" dirty="0" smtClean="0"/>
              <a:t>Buckets are assigned based on each element’s search key</a:t>
            </a:r>
          </a:p>
          <a:p>
            <a:r>
              <a:rPr lang="en-US" dirty="0" smtClean="0"/>
              <a:t>To return the result, concatenate each bucket and return as a single array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Worst Case Time Complexity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/>
              <a:t>We will get O(n^2) we partition very poorly such that one sub-array is always empty</a:t>
            </a:r>
            <a:endParaRPr lang="en-US" sz="2400" dirty="0"/>
          </a:p>
        </p:txBody>
      </p:sp>
      <p:pic>
        <p:nvPicPr>
          <p:cNvPr id="4" name="Picture 3" descr="Picture 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57672" y="2112580"/>
            <a:ext cx="2071728" cy="47454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Space Complexity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Less and Greater arrays require </a:t>
            </a:r>
            <a:r>
              <a:rPr lang="en-US" dirty="0" err="1" smtClean="0"/>
              <a:t>n</a:t>
            </a:r>
            <a:r>
              <a:rPr lang="en-US" dirty="0" smtClean="0"/>
              <a:t> space</a:t>
            </a:r>
          </a:p>
          <a:p>
            <a:r>
              <a:rPr lang="en-US" dirty="0" smtClean="0"/>
              <a:t>Recursive calls require log </a:t>
            </a:r>
            <a:r>
              <a:rPr lang="en-US" dirty="0" err="1" smtClean="0"/>
              <a:t>n</a:t>
            </a:r>
            <a:r>
              <a:rPr lang="en-US" dirty="0" smtClean="0"/>
              <a:t> space on the call stack</a:t>
            </a:r>
          </a:p>
          <a:p>
            <a:r>
              <a:rPr lang="en-US" dirty="0" smtClean="0"/>
              <a:t>Result arrays in </a:t>
            </a:r>
            <a:r>
              <a:rPr lang="en-US" dirty="0" err="1" smtClean="0"/>
              <a:t>concat</a:t>
            </a:r>
            <a:r>
              <a:rPr lang="en-US" dirty="0" smtClean="0"/>
              <a:t> require half as much space in each call – requires </a:t>
            </a:r>
            <a:r>
              <a:rPr lang="en-US" dirty="0" err="1" smtClean="0"/>
              <a:t>n</a:t>
            </a:r>
            <a:r>
              <a:rPr lang="en-US" dirty="0" smtClean="0"/>
              <a:t> space</a:t>
            </a:r>
          </a:p>
          <a:p>
            <a:endParaRPr lang="en-US" dirty="0" smtClean="0"/>
          </a:p>
          <a:p>
            <a:r>
              <a:rPr lang="en-US" dirty="0" smtClean="0"/>
              <a:t>On average </a:t>
            </a:r>
            <a:r>
              <a:rPr lang="en-US" dirty="0" err="1" smtClean="0"/>
              <a:t>O(n</a:t>
            </a:r>
            <a:r>
              <a:rPr lang="en-US" dirty="0" smtClean="0"/>
              <a:t>)</a:t>
            </a:r>
          </a:p>
          <a:p>
            <a:r>
              <a:rPr lang="en-US" dirty="0" smtClean="0"/>
              <a:t>Worst case O(n^2)!</a:t>
            </a:r>
          </a:p>
          <a:p>
            <a:pPr lvl="1"/>
            <a:r>
              <a:rPr lang="en-US" dirty="0" smtClean="0"/>
              <a:t>Matches worst case time complexity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Quicksort</a:t>
            </a:r>
            <a:r>
              <a:rPr lang="en-US" dirty="0" smtClean="0"/>
              <a:t> Improved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Simple version above requires additional space because of the auxiliary arrays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We can reduce this by in-place partitioning</a:t>
            </a:r>
          </a:p>
          <a:p>
            <a:pPr lvl="1"/>
            <a:r>
              <a:rPr lang="en-US" dirty="0" err="1" smtClean="0"/>
              <a:t>O(log</a:t>
            </a:r>
            <a:r>
              <a:rPr lang="en-US" dirty="0" smtClean="0"/>
              <a:t> </a:t>
            </a:r>
            <a:r>
              <a:rPr lang="en-US" dirty="0" err="1" smtClean="0"/>
              <a:t>n</a:t>
            </a:r>
            <a:r>
              <a:rPr lang="en-US" dirty="0" smtClean="0"/>
              <a:t>) on average</a:t>
            </a:r>
          </a:p>
          <a:p>
            <a:pPr lvl="1"/>
            <a:r>
              <a:rPr lang="en-US" dirty="0" err="1" smtClean="0"/>
              <a:t>O(n</a:t>
            </a:r>
            <a:r>
              <a:rPr lang="en-US" dirty="0" smtClean="0"/>
              <a:t>) in the worst case</a:t>
            </a:r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Sort Matrix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077200" cy="493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5440"/>
                <a:gridCol w="1615440"/>
                <a:gridCol w="1615440"/>
                <a:gridCol w="1402080"/>
                <a:gridCol w="1828800"/>
              </a:tblGrid>
              <a:tr h="609600">
                <a:tc>
                  <a:txBody>
                    <a:bodyPr/>
                    <a:lstStyle/>
                    <a:p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Worst Time Complexity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Average Time Complexity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Best Time Complexity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Worst</a:t>
                      </a:r>
                      <a:r>
                        <a:rPr lang="en-US" baseline="0" dirty="0" smtClean="0"/>
                        <a:t> Space (Auxiliary)</a:t>
                      </a:r>
                      <a:endParaRPr lang="en-US" dirty="0"/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Selection</a:t>
                      </a:r>
                      <a:r>
                        <a:rPr lang="en-US" b="1" baseline="0" dirty="0" smtClean="0"/>
                        <a:t> Sort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O(n^2)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O(n^2)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O(n^2)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O(1)</a:t>
                      </a:r>
                      <a:endParaRPr lang="en-US" dirty="0"/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Bubble Sort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O(n^2)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O(n^2)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O(n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O(1)</a:t>
                      </a:r>
                      <a:endParaRPr lang="en-US" dirty="0"/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Insertion Sort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O(n^2)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O(n^2)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O(n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O(1)</a:t>
                      </a:r>
                      <a:endParaRPr lang="en-US" dirty="0"/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Shell Sort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O(n^2)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O(n^5/4)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O(n^7/6)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O(1)</a:t>
                      </a:r>
                      <a:endParaRPr lang="en-US" dirty="0"/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Merge</a:t>
                      </a:r>
                      <a:r>
                        <a:rPr lang="en-US" b="1" baseline="0" dirty="0" smtClean="0"/>
                        <a:t> Sort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O(n</a:t>
                      </a:r>
                      <a:r>
                        <a:rPr lang="en-US" dirty="0" smtClean="0"/>
                        <a:t> log </a:t>
                      </a:r>
                      <a:r>
                        <a:rPr lang="en-US" dirty="0" err="1" smtClean="0"/>
                        <a:t>n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O(n</a:t>
                      </a:r>
                      <a:r>
                        <a:rPr lang="en-US" dirty="0" smtClean="0"/>
                        <a:t> log </a:t>
                      </a:r>
                      <a:r>
                        <a:rPr lang="en-US" dirty="0" err="1" smtClean="0"/>
                        <a:t>n</a:t>
                      </a:r>
                      <a:r>
                        <a:rPr lang="en-US" dirty="0" smtClean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O(n</a:t>
                      </a:r>
                      <a:r>
                        <a:rPr lang="en-US" dirty="0" smtClean="0"/>
                        <a:t> log </a:t>
                      </a:r>
                      <a:r>
                        <a:rPr lang="en-US" dirty="0" err="1" smtClean="0"/>
                        <a:t>n</a:t>
                      </a:r>
                      <a:r>
                        <a:rPr lang="en-US" dirty="0" smtClean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O(n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Bucket Sort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O(n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O(n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O(n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O(m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Quicksort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O(n^2)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O(n</a:t>
                      </a:r>
                      <a:r>
                        <a:rPr lang="en-US" dirty="0" smtClean="0"/>
                        <a:t> log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n</a:t>
                      </a:r>
                      <a:r>
                        <a:rPr lang="en-US" baseline="0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O(n</a:t>
                      </a:r>
                      <a:r>
                        <a:rPr lang="en-US" dirty="0" smtClean="0"/>
                        <a:t> log </a:t>
                      </a:r>
                      <a:r>
                        <a:rPr lang="en-US" dirty="0" err="1" smtClean="0"/>
                        <a:t>n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O(</a:t>
                      </a:r>
                      <a:r>
                        <a:rPr lang="en-US" baseline="0" dirty="0" err="1" smtClean="0"/>
                        <a:t>n</a:t>
                      </a:r>
                      <a:r>
                        <a:rPr lang="en-US" baseline="0" dirty="0" smtClean="0"/>
                        <a:t>)</a:t>
                      </a:r>
                    </a:p>
                    <a:p>
                      <a:r>
                        <a:rPr lang="en-US" baseline="0" dirty="0" err="1" smtClean="0"/>
                        <a:t>O(log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n</a:t>
                      </a:r>
                      <a:r>
                        <a:rPr lang="en-US" baseline="0" dirty="0" smtClean="0"/>
                        <a:t>) average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1676399"/>
            <a:ext cx="5871733" cy="487680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Bucket Sort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Some variations</a:t>
            </a:r>
          </a:p>
          <a:p>
            <a:pPr lvl="1"/>
            <a:r>
              <a:rPr lang="en-US" dirty="0" smtClean="0"/>
              <a:t>Make enough buckets so that each will only hold one element, use a count for duplicates</a:t>
            </a:r>
          </a:p>
          <a:p>
            <a:pPr lvl="1"/>
            <a:r>
              <a:rPr lang="en-US" dirty="0" smtClean="0"/>
              <a:t>Use fewer buckets and then sort the contents of each bucket</a:t>
            </a:r>
          </a:p>
          <a:p>
            <a:pPr lvl="1"/>
            <a:r>
              <a:rPr lang="en-US" dirty="0" smtClean="0"/>
              <a:t>Radix sort (which I’ll demonstrate next)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The more buckets you use, the faster the algorithm will run but it uses more memory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Bucket Sort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Time complexity is reduced when the number of items per bucket is evenly distributed and as close to 1 per bucket as possible</a:t>
            </a:r>
          </a:p>
          <a:p>
            <a:endParaRPr lang="en-US" dirty="0" smtClean="0"/>
          </a:p>
          <a:p>
            <a:r>
              <a:rPr lang="en-US" dirty="0" smtClean="0"/>
              <a:t>Buckets require extra space, so we are trading increased space consumption for a lower time complexity</a:t>
            </a:r>
          </a:p>
          <a:p>
            <a:endParaRPr lang="en-US" dirty="0" smtClean="0"/>
          </a:p>
          <a:p>
            <a:r>
              <a:rPr lang="en-US" dirty="0" smtClean="0"/>
              <a:t>In fact Bucket Sort beats all other sorting routines in time complexity but can require a lot of space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Bucket Sort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value per bucket: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362199"/>
            <a:ext cx="7418297" cy="3429001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Bucket Sort Animation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http://</a:t>
            </a:r>
            <a:r>
              <a:rPr lang="en-US" dirty="0" err="1" smtClean="0"/>
              <a:t>www.cs.auckland.ac.nz/software/AlgAnim/binsort.html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Bucket Sort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Multiple items per bucket: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5999" y="2667000"/>
            <a:ext cx="4522557" cy="1905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Bucket Sort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In array form: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8400" y="2374900"/>
            <a:ext cx="4559300" cy="3429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2937</TotalTime>
  <Words>1488</Words>
  <Application>Microsoft Macintosh PowerPoint</Application>
  <PresentationFormat>On-screen Show (4:3)</PresentationFormat>
  <Paragraphs>268</Paragraphs>
  <Slides>34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Office Theme</vt:lpstr>
      <vt:lpstr>Sorting Part 4</vt:lpstr>
      <vt:lpstr>Sort Matrix</vt:lpstr>
      <vt:lpstr>Bucket Sort</vt:lpstr>
      <vt:lpstr>Bucket Sort</vt:lpstr>
      <vt:lpstr>Bucket Sort</vt:lpstr>
      <vt:lpstr>Bucket Sort</vt:lpstr>
      <vt:lpstr>Bucket Sort Animation</vt:lpstr>
      <vt:lpstr>Bucket Sort</vt:lpstr>
      <vt:lpstr>Bucket Sort</vt:lpstr>
      <vt:lpstr>Bucket Sort Algorithm</vt:lpstr>
      <vt:lpstr>Pseudo Code</vt:lpstr>
      <vt:lpstr>Bucket Sort Complexity</vt:lpstr>
      <vt:lpstr>Sort Matrix</vt:lpstr>
      <vt:lpstr>Radix Sort</vt:lpstr>
      <vt:lpstr>Radix Sort</vt:lpstr>
      <vt:lpstr>Radix Sort Animation</vt:lpstr>
      <vt:lpstr>Why are they so fast?</vt:lpstr>
      <vt:lpstr>Why are they so fast?</vt:lpstr>
      <vt:lpstr>What’s the downside?</vt:lpstr>
      <vt:lpstr>What’s the downside?</vt:lpstr>
      <vt:lpstr>Quicksort</vt:lpstr>
      <vt:lpstr>Quicksort</vt:lpstr>
      <vt:lpstr>Quicksort Animation</vt:lpstr>
      <vt:lpstr>Quicksort Recursion</vt:lpstr>
      <vt:lpstr>Quicksort Algorithm</vt:lpstr>
      <vt:lpstr>How would you pick the pivot?</vt:lpstr>
      <vt:lpstr>Picking the Pivot</vt:lpstr>
      <vt:lpstr>Simple Quick Sort Pseudo Code</vt:lpstr>
      <vt:lpstr>Quicksort Complexity</vt:lpstr>
      <vt:lpstr>Worst Case Time Complexity</vt:lpstr>
      <vt:lpstr>Space Complexity</vt:lpstr>
      <vt:lpstr>Quicksort Improved</vt:lpstr>
      <vt:lpstr>Sort Matrix</vt:lpstr>
      <vt:lpstr>Slide 34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Testing and Debugging</dc:title>
  <dc:creator>Jason Taylor</dc:creator>
  <cp:lastModifiedBy>Jason Taylor</cp:lastModifiedBy>
  <cp:revision>48</cp:revision>
  <cp:lastPrinted>2009-03-25T02:21:38Z</cp:lastPrinted>
  <dcterms:created xsi:type="dcterms:W3CDTF">2009-03-25T14:08:05Z</dcterms:created>
  <dcterms:modified xsi:type="dcterms:W3CDTF">2009-03-25T14:10:51Z</dcterms:modified>
</cp:coreProperties>
</file>